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0" r:id="rId3"/>
    <p:sldId id="282" r:id="rId4"/>
    <p:sldId id="283" r:id="rId5"/>
    <p:sldId id="281" r:id="rId6"/>
    <p:sldId id="257" r:id="rId7"/>
    <p:sldId id="274" r:id="rId8"/>
    <p:sldId id="275" r:id="rId9"/>
    <p:sldId id="276" r:id="rId10"/>
    <p:sldId id="264" r:id="rId11"/>
    <p:sldId id="263" r:id="rId12"/>
    <p:sldId id="261" r:id="rId13"/>
    <p:sldId id="262" r:id="rId14"/>
    <p:sldId id="278" r:id="rId15"/>
    <p:sldId id="258" r:id="rId16"/>
    <p:sldId id="260" r:id="rId17"/>
    <p:sldId id="265" r:id="rId18"/>
    <p:sldId id="266" r:id="rId19"/>
    <p:sldId id="267" r:id="rId20"/>
    <p:sldId id="259" r:id="rId21"/>
    <p:sldId id="279" r:id="rId22"/>
    <p:sldId id="268" r:id="rId23"/>
    <p:sldId id="269" r:id="rId24"/>
    <p:sldId id="270" r:id="rId25"/>
    <p:sldId id="273" r:id="rId26"/>
    <p:sldId id="272" r:id="rId27"/>
    <p:sldId id="271" r:id="rId28"/>
  </p:sldIdLst>
  <p:sldSz cx="18288000" cy="10287000"/>
  <p:notesSz cx="6858000" cy="9144000"/>
  <p:embeddedFontLst>
    <p:embeddedFont>
      <p:font typeface="Clear Sans" panose="020B0503030202020304"/>
      <p:regular r:id="rId29"/>
    </p:embeddedFont>
    <p:embeddedFont>
      <p:font typeface="Clear Sans Bold" panose="020B0803030202020304"/>
      <p:regular r:id="rId30"/>
      <p:bold r:id="rId31"/>
    </p:embeddedFont>
    <p:embeddedFont>
      <p:font typeface="Tenor Sans" panose="020000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 autoAdjust="0"/>
    <p:restoredTop sz="94586" autoAdjust="0"/>
  </p:normalViewPr>
  <p:slideViewPr>
    <p:cSldViewPr>
      <p:cViewPr>
        <p:scale>
          <a:sx n="58" d="100"/>
          <a:sy n="58" d="100"/>
        </p:scale>
        <p:origin x="-272" y="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9T15:52:45.2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80,'39'-7,"0"2,-26 0,10 3,-10-3,10 5,-9 0,8 0,-3 0,5 0,-5 0,-2 0,1 0,-5 0,4 0,1 0,-5 0,10 0,-5 0,1 0,4 0,-4 0,5 0,-5 0,3 0,-8 0,9 0,-10 0,10 0,-4 0,5 0,5 0,-3 0,3 0,5 0,-7 0,7 0,-15 0,3 0,-3 0,11 0,-10 0,8 0,-9 0,5 0,-5-6,-2 5,-5-4,5 5,-3 0,8 0,-3 0,11-6,-5 5,-1-5,-6 6,-1 0,-4 0,5 0,5 0,-9 0,14 0,-9 0,0 0,-2 0,-5 0,6 0,0 0,7 0,26 0,1-6,8-1,30 5,9 1,-23-3,2-1,1 1,-3 3,1 1,-2 1,-6-1,-2 0,-2 0,20 0,-4 0,-15 0,-2 0,-2 0,-2 0,-7 0,-3 0,23 0,26 0,-48 0,30 0,-40 0,11 0,-28 0,-5 0,-2 0,-5 0,5 0,2 0,0 0,-2 0,0 0,-3 0,8 0,-9 0,15 0,-13 0,8 0,-11 0,5 0,7 0,-4 0,3 0,-11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9T15:52:51.6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13,'38'-7,"-4"1,-22 6,5 0,-4 0,10 0,-4 6,5-5,0 4,10-5,3 7,-1-5,8 5,3-7,-8 5,6-4,-21 5,0-6,-5 0,-2 0,6 0,-8 0,13 0,-15 0,4 0,1 5,-5-4,10 5,-10-6,5 0,-1 0,2 0,-1 0,0 0,4 0,-1 0,8 0,-10 0,4 0,-10 0,4 0,1 0,0 0,1 0,-1 0,-1 0,-4 0,10 0,-10 0,10 0,-4 0,5 0,11 0,-8 0,18 0,-9 0,46 0,8 0,-28 0,2 0,-9 0,-2 0,33 0,-32 0,-20 0,-10 0,0 0,-5 0,4 0,-10 0,5 0,-1 5,2-4,0 5,3-6,-8 0,3 0,1 0,0 0,6 0,10 0,-7 0,17 0,-23 0,11 0,-3 0,-2 0,6 0,-8 0,-1 0,-6 0,0 0,-6 0,5 0,2 0,10 0,-9 0,8 0,-15 0,5 0,-1 0,-3 0,8 0,-3 0,0 0,3 0,-8 0,3 0,0 5,-3-4,3 5,6-6,-3 0,19 0,-18 0,17 0,-23 0,8 0,-11 0,5 5,-4-4,10 5,-9-6,18 0,-11 0,13 5,-15-4,4 5,-10-6,4 0,1 0,-5 5,4-4,1 5,-5-6,4 0,1 0,-5 0,10 0,12 0,-13 0,12 0,-22 0,0 0,10 0,-7 0,8 0,-11 0,5 0,2 0,-1 0,0 0,-1 0,-4 0,10 0,-4 5,5-4,10 5,-7-6,16 0,-6 0,27 9,-24-7,22 8,-26-10,28 0,-13 0,12 0,-26 0,-3 0,-16 0,0 0,-6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9T15:48:54.1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79,'39'-13,"-6"0,-23 12,0-3,10 1,-8-2,37-4,-32 6,25-2,-33 5,8-3,3 0,1-1,5 2,-11 2,-2-3,6 3,-5-2,4 2,5-2,-11 1,10-1,-10 2,3 0,4 0,-6 0,13 0,-13 0,7 0,-7 0,6 0,1 0,9 0,-1 0,6 0,8 0,-13 0,10 4,-11-3,13 2,-5-3,6 4,-1-3,-12 3,4-4,-15 3,1-3,6 3,-4 0,19-2,-10 5,12-5,0 7,-6-7,6 4,-15-5,-2 3,-6-3,-1 3,-3-1,0-1,0 1,0-2,1 0,-1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9T15:49:00.0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10,'42'0,"-7"2,-25-2,8 2,-2-2,3 2,-1-1,-4 1,1-2,5 2,-9-1,9 1,-1 1,-3-3,6 3,-7-3,3 0,-3 0,0 0,0 0,2 0,-2 0,3 0,-5 0,10 0,-9 0,7 0,-6 0,-2 0,7 0,-9 0,7 0,-1 0,-4 0,5 0,-1 0,-3 0,5 0,-6 0,6 0,0 0,-4 0,2 0,-2 0,0 0,6 0,-10 2,10-1,-9 1,9-2,-7 0,4 0,-4 0,1 0,2 0,-3 0,3-2,-2 1,4-1,-6 2,5 0,1 0,-3 0,7 0,-13 0,8 0,-3 0,-1 0,5 0,-7 0,5 0,0 0,-1 0,3 0,-4 0,2 0,9 0,-5 0,5 0,-8 0,-4 0,5 0,-5 0,8 0,-6 0,15-3,-11 3,3-3,-6 3,-2 0,3 0,1 0,-1 0,8 0,-6 0,5 0,-6 0,7-3,-9 2,16-1,-10-2,12 3,6-3,9 4,-12 0,9 0,-27 0,6 0,8-4,-12 3,12-3,-16 4,0 0,-3 0,3 0,-5 0,3 0,3 0,-6 0,3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9T15:49:25.6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9T15:51:38.9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45,'71'-7,"-8"-2,-12 3,-4 1,5 0,-20 5,1 0,-16-3,25 2,-11-2,5 3,-8 0,-1 0,-10 0,8 0,-13 0,2-2,5 1,-7-1,7 2,-2 0,-5 0,13 0,-13 0,7 0,-4 0,0 0,3 0,-1 0,0 0,3 0,-4 0,0 0,-1 0,-2 0,4 0,1 0,-5 2,18-1,-13 4,13-4,-12 1,0-2,-3 0,2 0,-3 0,1 0,1 0,-2 0,0 0,2 3,-1-3,-1 2,0-2,0 0,0 0,0 0,0 0,0 0,0 0,0 0,2 0,-3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9T15:51:42.5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17,'35'0,"-5"0,-23-2,6 1,4-1,2 2,-2 0,0 0,-2 0,5 0,-1 0,-4 0,4 0,-2 0,-4 0,14 0,-12 0,5 0,-2 0,-5 0,13 0,-5 0,6 0,7 0,-15 0,10 0,-17 0,-1 0,10 0,-8 0,6 0,-5 0,17 0,-12 0,15 0,-23 0,1 0,6 0,-3 0,9 0,-8 0,2 0,-7 0,9 0,-5 0,3 0,-1 0,-1 0,-1 0,0 0,2 0,-3 0,4 0,-2 0,3 0,-3 0,2 0,5 0,-6 0,16 0,-16 0,9 0,-6 0,-1 0,-4 0,3 0,-3 0,1 0,2 0,-3 0,1 0,3 0,-6 0,4 0,-2 0,0 0,0 0,1 0,-1 0,0 0,0 0,0 0,0 0,0-2,4 1,-5-1,11 2,-9 0,8 0,-5 0,1 0,6 0,-5 0,2 0,0-3,-13 2,10-2,-10 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9T15:51:44.5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0,'57'0,"-17"0,-14 0,-11 0,0 0,4 0,-4 0,0 0,4 0,-6 0,7 0,-3 3,-3-2,6 4,-11-5,13 2,-9-2,4 0,1 0,-3 0,0 0,2 0,-2 0,3 0,-1 3,-4-3,6 2,-7-2,7 0,-4 0,-2 0,9 0,-11 0,8 0,-4 0,-1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customXml" Target="../ink/ink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26.png"/><Relationship Id="rId4" Type="http://schemas.openxmlformats.org/officeDocument/2006/relationships/customXml" Target="../ink/ink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customXml" Target="../ink/ink8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2F055234-9ADB-7382-EABD-3158215905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03" b="-1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A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D22C9A-4834-4BFE-8DEC-13FCF7181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9B0FA902-EF13-92BD-87A5-24E3247FD6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95600" y="-11049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B6CB1DF-EEB7-3194-D689-292467852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705576"/>
            <a:ext cx="13716000" cy="91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49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A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E9C0F-0261-A206-C95F-A875674B9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B12CBF-932D-E953-8F03-CFDEFB551E90}"/>
              </a:ext>
            </a:extLst>
          </p:cNvPr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E5D9184-E517-D06E-8D9B-904F2AFEC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618010"/>
            <a:ext cx="5844039" cy="57912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42C30E-AD62-A70D-D4FD-74C089C46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374" y="2476500"/>
            <a:ext cx="988803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6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A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6624A4-DF14-FC45-37DB-5DDCB4677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4297AE-2FCC-4805-C308-A84CE7A4FFFD}"/>
              </a:ext>
            </a:extLst>
          </p:cNvPr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C17B25B-63E9-8B0F-CB77-A9FFB5E2F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266950"/>
            <a:ext cx="5710063" cy="57912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7DB5CDE-1A1E-6421-8420-C1C161B71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139" y="2247900"/>
            <a:ext cx="86868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63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A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6227E-8806-69B1-558C-2591B3324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C70F345F-7443-0687-8B29-167CBFA8F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618010"/>
            <a:ext cx="5718550" cy="57912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9449B324-C133-550C-8671-D6F44F0B6B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00B8088-1FF2-6EFD-D6E6-FEF71D9F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1" y="149739"/>
            <a:ext cx="6455148" cy="9682722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73CCAB90-8B8D-447A-26D3-4D090F92856E}"/>
              </a:ext>
            </a:extLst>
          </p:cNvPr>
          <p:cNvSpPr/>
          <p:nvPr/>
        </p:nvSpPr>
        <p:spPr>
          <a:xfrm>
            <a:off x="9677400" y="7811831"/>
            <a:ext cx="2438400" cy="1943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27188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F96337-3CDC-F7A2-178E-EE1845A72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9211177"/>
            <a:ext cx="9143995" cy="1066878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3113131"/>
            <a:ext cx="18073095" cy="6139960"/>
            <a:chOff x="1" y="2075420"/>
            <a:chExt cx="12048729" cy="4093306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657216" y="1563906"/>
            <a:ext cx="4194692" cy="106687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889308" y="-1280992"/>
            <a:ext cx="822960" cy="549007"/>
            <a:chOff x="7029447" y="3514725"/>
            <a:chExt cx="1285875" cy="549007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2819134" y="9048092"/>
            <a:ext cx="1928813" cy="549007"/>
            <a:chOff x="7029447" y="3514725"/>
            <a:chExt cx="1285875" cy="549007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01599" y="746678"/>
            <a:ext cx="8517636" cy="85122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F8CE0BE-81E2-AA95-993D-D7369BD630D5}"/>
              </a:ext>
            </a:extLst>
          </p:cNvPr>
          <p:cNvSpPr txBox="1"/>
          <p:nvPr/>
        </p:nvSpPr>
        <p:spPr>
          <a:xfrm>
            <a:off x="2286000" y="305442"/>
            <a:ext cx="14020800" cy="96761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schemeClr val="bg1"/>
                </a:solidFill>
              </a:rPr>
              <a:t>聲音的</a:t>
            </a:r>
            <a:r>
              <a:rPr lang="zh-TW" altLang="en-US" sz="6600" dirty="0">
                <a:solidFill>
                  <a:schemeClr val="bg1"/>
                </a:solidFill>
              </a:rPr>
              <a:t>物理學</a:t>
            </a:r>
            <a:r>
              <a:rPr lang="zh-TW" altLang="en-US" sz="2700" dirty="0">
                <a:solidFill>
                  <a:schemeClr val="bg1"/>
                </a:solidFill>
              </a:rPr>
              <a:t>沒有</a:t>
            </a:r>
            <a:r>
              <a:rPr lang="zh-TW" altLang="en-US" sz="6000" dirty="0">
                <a:solidFill>
                  <a:schemeClr val="bg1"/>
                </a:solidFill>
              </a:rPr>
              <a:t>品牌</a:t>
            </a:r>
            <a:r>
              <a:rPr lang="zh-TW" altLang="en-US" sz="2700" dirty="0">
                <a:solidFill>
                  <a:schemeClr val="bg1"/>
                </a:solidFill>
              </a:rPr>
              <a:t>之分，只有</a:t>
            </a:r>
            <a:r>
              <a:rPr lang="zh-TW" altLang="en-US" sz="4800" dirty="0">
                <a:solidFill>
                  <a:schemeClr val="bg1"/>
                </a:solidFill>
              </a:rPr>
              <a:t>數據</a:t>
            </a:r>
            <a:r>
              <a:rPr lang="zh-TW" altLang="en-US" sz="2700" dirty="0">
                <a:solidFill>
                  <a:schemeClr val="bg1"/>
                </a:solidFill>
              </a:rPr>
              <a:t>之分。我們要求投標必須附上 </a:t>
            </a:r>
            <a:r>
              <a:rPr lang="en-US" altLang="zh-TW" sz="4000" b="1" dirty="0" err="1">
                <a:solidFill>
                  <a:schemeClr val="bg1"/>
                </a:solidFill>
              </a:rPr>
              <a:t>ilac</a:t>
            </a:r>
            <a:r>
              <a:rPr lang="en-US" altLang="zh-TW" sz="4000" b="1" dirty="0">
                <a:solidFill>
                  <a:schemeClr val="bg1"/>
                </a:solidFill>
              </a:rPr>
              <a:t>-MRA</a:t>
            </a:r>
            <a:r>
              <a:rPr lang="en-US" altLang="zh-TW" sz="2700" b="1" dirty="0">
                <a:solidFill>
                  <a:schemeClr val="bg1"/>
                </a:solidFill>
              </a:rPr>
              <a:t> </a:t>
            </a:r>
            <a:r>
              <a:rPr lang="zh-TW" altLang="en-US" sz="2700" b="1" dirty="0">
                <a:solidFill>
                  <a:schemeClr val="bg1"/>
                </a:solidFill>
              </a:rPr>
              <a:t>國際認證的第三方聲學實驗室報告</a:t>
            </a:r>
            <a:r>
              <a:rPr lang="zh-TW" altLang="en-US" sz="2700" dirty="0">
                <a:solidFill>
                  <a:schemeClr val="bg1"/>
                </a:solidFill>
              </a:rPr>
              <a:t>（</a:t>
            </a:r>
            <a:r>
              <a:rPr lang="en-US" altLang="zh-TW" sz="2700" dirty="0">
                <a:solidFill>
                  <a:schemeClr val="bg1"/>
                </a:solidFill>
              </a:rPr>
              <a:t>STC40dB </a:t>
            </a:r>
            <a:r>
              <a:rPr lang="zh-TW" altLang="en-US" sz="2700" dirty="0">
                <a:solidFill>
                  <a:schemeClr val="bg1"/>
                </a:solidFill>
              </a:rPr>
              <a:t>或 </a:t>
            </a:r>
            <a:r>
              <a:rPr lang="en-US" altLang="zh-TW" sz="2700" dirty="0">
                <a:solidFill>
                  <a:schemeClr val="bg1"/>
                </a:solidFill>
              </a:rPr>
              <a:t>RW40dB</a:t>
            </a:r>
            <a:r>
              <a:rPr lang="zh-TW" altLang="en-US" sz="2700" dirty="0">
                <a:solidFill>
                  <a:schemeClr val="bg1"/>
                </a:solidFill>
              </a:rPr>
              <a:t>）。這意味著您現在雖然只採購</a:t>
            </a:r>
            <a:r>
              <a:rPr lang="zh-TW" altLang="en-US" sz="4000" dirty="0">
                <a:solidFill>
                  <a:schemeClr val="bg1"/>
                </a:solidFill>
              </a:rPr>
              <a:t>單層</a:t>
            </a:r>
            <a:r>
              <a:rPr lang="zh-TW" altLang="en-US" sz="2700" dirty="0">
                <a:solidFill>
                  <a:schemeClr val="bg1"/>
                </a:solidFill>
              </a:rPr>
              <a:t>，但您獲得的底層架構，是經過國際標準驗證、與</a:t>
            </a:r>
            <a:r>
              <a:rPr lang="zh-TW" altLang="en-US" sz="6000" dirty="0">
                <a:solidFill>
                  <a:schemeClr val="bg1"/>
                </a:solidFill>
              </a:rPr>
              <a:t>全球頂級品牌同級</a:t>
            </a:r>
            <a:r>
              <a:rPr lang="zh-TW" altLang="en-US" sz="2700" dirty="0">
                <a:solidFill>
                  <a:schemeClr val="bg1"/>
                </a:solidFill>
              </a:rPr>
              <a:t>的聲學防護力。</a:t>
            </a:r>
          </a:p>
        </p:txBody>
      </p:sp>
    </p:spTree>
    <p:extLst>
      <p:ext uri="{BB962C8B-B14F-4D97-AF65-F5344CB8AC3E}">
        <p14:creationId xmlns:p14="http://schemas.microsoft.com/office/powerpoint/2010/main" val="4239554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5519204-42DE-CAE0-CC27-E1DF14CB5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68148"/>
            <a:ext cx="16916400" cy="795070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A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7381" cy="1593725"/>
            </a:xfrm>
            <a:custGeom>
              <a:avLst/>
              <a:gdLst/>
              <a:ahLst/>
              <a:cxnLst/>
              <a:rect l="l" t="t" r="r" b="b"/>
              <a:pathLst>
                <a:path w="947381" h="1593725">
                  <a:moveTo>
                    <a:pt x="0" y="0"/>
                  </a:moveTo>
                  <a:lnTo>
                    <a:pt x="947381" y="0"/>
                  </a:lnTo>
                  <a:lnTo>
                    <a:pt x="94738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46" r="-46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3046889"/>
            <a:chOff x="0" y="0"/>
            <a:chExt cx="13017500" cy="4062518"/>
          </a:xfrm>
        </p:grpSpPr>
        <p:sp>
          <p:nvSpPr>
            <p:cNvPr id="5" name="TextBox 5"/>
            <p:cNvSpPr txBox="1"/>
            <p:nvPr/>
          </p:nvSpPr>
          <p:spPr>
            <a:xfrm>
              <a:off x="0" y="191186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DBE7F7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國際權威認證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105687"/>
              <a:ext cx="13017500" cy="956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DBE7F7"/>
                  </a:solidFill>
                  <a:latin typeface="Clear Sans"/>
                  <a:ea typeface="Clear Sans"/>
                  <a:cs typeface="Clear Sans"/>
                  <a:sym typeface="Clear Sans"/>
                </a:rPr>
                <a:t>我們的聲學隔間系統獲得國際認證，</a:t>
              </a:r>
              <a:r>
                <a:rPr lang="en-US" sz="2099" b="1">
                  <a:solidFill>
                    <a:srgbClr val="DBE7F7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保證聲學品質</a:t>
              </a:r>
              <a:r>
                <a:rPr lang="en-US" sz="2099">
                  <a:solidFill>
                    <a:srgbClr val="DBE7F7"/>
                  </a:solidFill>
                  <a:latin typeface="Clear Sans"/>
                  <a:ea typeface="Clear Sans"/>
                  <a:cs typeface="Clear Sans"/>
                  <a:sym typeface="Clear Sans"/>
                </a:rPr>
                <a:t>，歡迎索取完整測試報告與詳細規格以了解更多。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140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spc="-139">
                  <a:solidFill>
                    <a:srgbClr val="DBE7F7"/>
                  </a:solidFill>
                  <a:latin typeface="Tenor Sans"/>
                  <a:ea typeface="Tenor Sans"/>
                  <a:cs typeface="Tenor Sans"/>
                  <a:sym typeface="Tenor Sans"/>
                </a:rPr>
                <a:t>ilac-MRA 國際認證報告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DAD2D-C305-3E67-4584-915021423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08E083B-584B-8DBC-526D-53FC768B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10628"/>
            <a:ext cx="18288000" cy="9052561"/>
          </a:xfrm>
          <a:prstGeom prst="rect">
            <a:avLst/>
          </a:prstGeom>
          <a:ln>
            <a:noFill/>
          </a:ln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筆跡 13">
                <a:extLst>
                  <a:ext uri="{FF2B5EF4-FFF2-40B4-BE49-F238E27FC236}">
                    <a16:creationId xmlns:a16="http://schemas.microsoft.com/office/drawing/2014/main" id="{20F7F827-D6BC-AFC8-5E8C-6CFB52875E27}"/>
                  </a:ext>
                </a:extLst>
              </p14:cNvPr>
              <p14:cNvContentPartPr/>
              <p14:nvPr/>
            </p14:nvContentPartPr>
            <p14:xfrm>
              <a:off x="10505610" y="4665390"/>
              <a:ext cx="1358280" cy="28800"/>
            </p14:xfrm>
          </p:contentPart>
        </mc:Choice>
        <mc:Fallback>
          <p:pic>
            <p:nvPicPr>
              <p:cNvPr id="14" name="筆跡 13">
                <a:extLst>
                  <a:ext uri="{FF2B5EF4-FFF2-40B4-BE49-F238E27FC236}">
                    <a16:creationId xmlns:a16="http://schemas.microsoft.com/office/drawing/2014/main" id="{20F7F827-D6BC-AFC8-5E8C-6CFB52875E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51610" y="4557750"/>
                <a:ext cx="146592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筆跡 14">
                <a:extLst>
                  <a:ext uri="{FF2B5EF4-FFF2-40B4-BE49-F238E27FC236}">
                    <a16:creationId xmlns:a16="http://schemas.microsoft.com/office/drawing/2014/main" id="{3CD1E689-E107-82B7-D4A1-086651B1A6B9}"/>
                  </a:ext>
                </a:extLst>
              </p14:cNvPr>
              <p14:cNvContentPartPr/>
              <p14:nvPr/>
            </p14:nvContentPartPr>
            <p14:xfrm>
              <a:off x="11146050" y="5137350"/>
              <a:ext cx="1598040" cy="52560"/>
            </p14:xfrm>
          </p:contentPart>
        </mc:Choice>
        <mc:Fallback>
          <p:pic>
            <p:nvPicPr>
              <p:cNvPr id="15" name="筆跡 14">
                <a:extLst>
                  <a:ext uri="{FF2B5EF4-FFF2-40B4-BE49-F238E27FC236}">
                    <a16:creationId xmlns:a16="http://schemas.microsoft.com/office/drawing/2014/main" id="{3CD1E689-E107-82B7-D4A1-086651B1A6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92410" y="5029350"/>
                <a:ext cx="1705680" cy="26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1126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33B8C0-9C61-EC39-F0E9-2CA9B7BB5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41DA72A-400A-1F83-5FC1-7B2A86517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4EA2BEA-3FC9-83E2-C4FA-2BB831390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23CC5180-4843-9768-CE15-0D2111111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ED94B3D5-B955-0BEC-54EE-D67DB2E1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25A065C-0FAA-2779-1491-3FB39E623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01CB6532-5883-D8D8-A640-E9B12BBC3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E344BA8C-1054-6F25-2628-6374ABF9B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5D9278E-B582-9857-5F4E-C8B7961B6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828" y="691465"/>
            <a:ext cx="6070600" cy="8509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  <a:bevelB prst="angle"/>
          </a:sp3d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EDAA800-B98F-6FA7-8469-B63FCDEB9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402" y="838200"/>
            <a:ext cx="6083300" cy="8610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205A7D6E-D544-E56F-A6E6-715D89CBFE8A}"/>
                  </a:ext>
                </a:extLst>
              </p14:cNvPr>
              <p14:cNvContentPartPr/>
              <p14:nvPr/>
            </p14:nvContentPartPr>
            <p14:xfrm>
              <a:off x="14091120" y="3414360"/>
              <a:ext cx="568080" cy="28440"/>
            </p14:xfrm>
          </p:contentPart>
        </mc:Choice>
        <mc:Fallback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205A7D6E-D544-E56F-A6E6-715D89CBFE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37480" y="3306720"/>
                <a:ext cx="67572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2F52AE6F-C464-FFB6-96E5-2CD96B31CBEA}"/>
                  </a:ext>
                </a:extLst>
              </p14:cNvPr>
              <p14:cNvContentPartPr/>
              <p14:nvPr/>
            </p14:nvContentPartPr>
            <p14:xfrm>
              <a:off x="11254560" y="3655500"/>
              <a:ext cx="831240" cy="12960"/>
            </p14:xfrm>
          </p:contentPart>
        </mc:Choice>
        <mc:Fallback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2F52AE6F-C464-FFB6-96E5-2CD96B31CBE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00920" y="3547500"/>
                <a:ext cx="938880" cy="22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8004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570977-3378-432A-D001-F90849E31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0C923F3-8E33-F150-B221-EA1DE247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5B843FD-9C55-3E20-BA99-9E53C2FCB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61BE9F21-88A3-BBA2-0388-874AA6CB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347D326D-41E2-345A-B4EA-6805F0C48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45F13AC-12EF-EE7B-E9D6-9127D226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3529147-F420-94DD-17AC-F786FF6A1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B910ABE6-0367-AA1E-16A2-0FC0477CD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筆跡 7">
                <a:extLst>
                  <a:ext uri="{FF2B5EF4-FFF2-40B4-BE49-F238E27FC236}">
                    <a16:creationId xmlns:a16="http://schemas.microsoft.com/office/drawing/2014/main" id="{848DA7B8-FDD5-FCB9-296F-1E470A914E4D}"/>
                  </a:ext>
                </a:extLst>
              </p14:cNvPr>
              <p14:cNvContentPartPr/>
              <p14:nvPr/>
            </p14:nvContentPartPr>
            <p14:xfrm>
              <a:off x="5359577" y="4019966"/>
              <a:ext cx="360" cy="360"/>
            </p14:xfrm>
          </p:contentPart>
        </mc:Choice>
        <mc:Fallback>
          <p:pic>
            <p:nvPicPr>
              <p:cNvPr id="8" name="筆跡 7">
                <a:extLst>
                  <a:ext uri="{FF2B5EF4-FFF2-40B4-BE49-F238E27FC236}">
                    <a16:creationId xmlns:a16="http://schemas.microsoft.com/office/drawing/2014/main" id="{848DA7B8-FDD5-FCB9-296F-1E470A914E4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5257" y="4015646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圖片 8">
            <a:extLst>
              <a:ext uri="{FF2B5EF4-FFF2-40B4-BE49-F238E27FC236}">
                <a16:creationId xmlns:a16="http://schemas.microsoft.com/office/drawing/2014/main" id="{E4E32A61-1E55-71E6-070C-4866B2B14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628" y="769139"/>
            <a:ext cx="6045200" cy="86106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B83D25B-F155-0E7B-063D-F9B1A773D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1997" y="1135129"/>
            <a:ext cx="6070600" cy="8636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筆跡 10">
                <a:extLst>
                  <a:ext uri="{FF2B5EF4-FFF2-40B4-BE49-F238E27FC236}">
                    <a16:creationId xmlns:a16="http://schemas.microsoft.com/office/drawing/2014/main" id="{42C8EF7C-EA3D-13A6-D072-EEDC54A8831E}"/>
                  </a:ext>
                </a:extLst>
              </p14:cNvPr>
              <p14:cNvContentPartPr/>
              <p14:nvPr/>
            </p14:nvContentPartPr>
            <p14:xfrm>
              <a:off x="13285597" y="3757007"/>
              <a:ext cx="499320" cy="16200"/>
            </p14:xfrm>
          </p:contentPart>
        </mc:Choice>
        <mc:Fallback>
          <p:pic>
            <p:nvPicPr>
              <p:cNvPr id="11" name="筆跡 10">
                <a:extLst>
                  <a:ext uri="{FF2B5EF4-FFF2-40B4-BE49-F238E27FC236}">
                    <a16:creationId xmlns:a16="http://schemas.microsoft.com/office/drawing/2014/main" id="{42C8EF7C-EA3D-13A6-D072-EEDC54A883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231597" y="3649367"/>
                <a:ext cx="60696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筆跡 11">
                <a:extLst>
                  <a:ext uri="{FF2B5EF4-FFF2-40B4-BE49-F238E27FC236}">
                    <a16:creationId xmlns:a16="http://schemas.microsoft.com/office/drawing/2014/main" id="{895156CD-9365-F244-ECF3-3B02BE487D74}"/>
                  </a:ext>
                </a:extLst>
              </p14:cNvPr>
              <p14:cNvContentPartPr/>
              <p14:nvPr/>
            </p14:nvContentPartPr>
            <p14:xfrm>
              <a:off x="10523317" y="3930167"/>
              <a:ext cx="646200" cy="6480"/>
            </p14:xfrm>
          </p:contentPart>
        </mc:Choice>
        <mc:Fallback>
          <p:pic>
            <p:nvPicPr>
              <p:cNvPr id="12" name="筆跡 11">
                <a:extLst>
                  <a:ext uri="{FF2B5EF4-FFF2-40B4-BE49-F238E27FC236}">
                    <a16:creationId xmlns:a16="http://schemas.microsoft.com/office/drawing/2014/main" id="{895156CD-9365-F244-ECF3-3B02BE487D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69677" y="3822167"/>
                <a:ext cx="75384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筆跡 12">
                <a:extLst>
                  <a:ext uri="{FF2B5EF4-FFF2-40B4-BE49-F238E27FC236}">
                    <a16:creationId xmlns:a16="http://schemas.microsoft.com/office/drawing/2014/main" id="{401D3FEF-A8DC-93CC-32CD-EEB0105E1CCB}"/>
                  </a:ext>
                </a:extLst>
              </p14:cNvPr>
              <p14:cNvContentPartPr/>
              <p14:nvPr/>
            </p14:nvContentPartPr>
            <p14:xfrm>
              <a:off x="11605117" y="3764927"/>
              <a:ext cx="240480" cy="6120"/>
            </p14:xfrm>
          </p:contentPart>
        </mc:Choice>
        <mc:Fallback>
          <p:pic>
            <p:nvPicPr>
              <p:cNvPr id="13" name="筆跡 12">
                <a:extLst>
                  <a:ext uri="{FF2B5EF4-FFF2-40B4-BE49-F238E27FC236}">
                    <a16:creationId xmlns:a16="http://schemas.microsoft.com/office/drawing/2014/main" id="{401D3FEF-A8DC-93CC-32CD-EEB0105E1CC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51117" y="3656927"/>
                <a:ext cx="348120" cy="22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891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A89FB-3475-A8AF-A15D-F66C42845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9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9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2BB3BD2-2B3B-B7A8-57D0-F7277D2C1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274" y="685800"/>
            <a:ext cx="13663452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20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7E7657E-4646-0188-B0A3-7329396D48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076" b="-1"/>
          <a:stretch>
            <a:fillRect/>
          </a:stretch>
        </p:blipFill>
        <p:spPr>
          <a:xfrm>
            <a:off x="685800" y="685800"/>
            <a:ext cx="16916400" cy="8915400"/>
          </a:xfrm>
          <a:prstGeom prst="rect">
            <a:avLst/>
          </a:prstGeom>
        </p:spPr>
      </p:pic>
      <p:sp>
        <p:nvSpPr>
          <p:cNvPr id="13" name="AutoShape 2" descr="已產生圖像">
            <a:extLst>
              <a:ext uri="{FF2B5EF4-FFF2-40B4-BE49-F238E27FC236}">
                <a16:creationId xmlns:a16="http://schemas.microsoft.com/office/drawing/2014/main" id="{6B984091-3142-7663-E6DE-FAA9CF78C1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D55F7B-F22F-4D50-AEFF-F71BD7EC0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3D3AEB-8AA3-481D-9F6F-B80FE58DD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BD9FE98-387B-4EC6-A44D-C6F923034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FB420D-223A-4357-AA4A-003C6C2A7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3113131"/>
            <a:ext cx="18073095" cy="6139960"/>
            <a:chOff x="1" y="2075420"/>
            <a:chExt cx="12048729" cy="409330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69B6719-4A3A-4DEC-A190-6611A41B4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C65BFA3-0719-427B-8870-26748E61E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BB203FB-4E3E-4392-BC79-3EA2FEE31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7C2D5BB-49AB-47DE-BA4F-97FAA5437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205D069A-295F-435F-8B39-14D44D986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500000">
            <a:off x="148655" y="305418"/>
            <a:ext cx="9350711" cy="9350711"/>
          </a:xfrm>
          <a:prstGeom prst="ellipse">
            <a:avLst/>
          </a:prstGeom>
          <a:noFill/>
          <a:ln w="31750">
            <a:gradFill>
              <a:gsLst>
                <a:gs pos="0">
                  <a:schemeClr val="tx2">
                    <a:lumMod val="60000"/>
                    <a:lumOff val="40000"/>
                    <a:alpha val="20000"/>
                  </a:schemeClr>
                </a:gs>
                <a:gs pos="100000">
                  <a:schemeClr val="tx2">
                    <a:lumMod val="50000"/>
                    <a:alpha val="2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925E00-1519-483D-BEDE-3DB840745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657219" y="1563908"/>
            <a:ext cx="4194692" cy="106687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86A47AA-3999-4EE6-BC5C-502DAE57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889308" y="-1280992"/>
            <a:ext cx="822960" cy="549007"/>
            <a:chOff x="7029447" y="3514725"/>
            <a:chExt cx="1285875" cy="54900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61D1278-3E86-430E-AC17-ECC407520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6A6D283-6CA9-43BF-B874-D4398E7BB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B0A4FFB-2DB0-4461-87AD-20DBE6BCE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38731F8-C740-4802-8967-656BE04E9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C26F14B-F98B-4B7D-AF0B-24D840F67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9211177"/>
            <a:ext cx="9143995" cy="1066878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A745027-6B11-4363-8A2E-CB8EB38E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2819134" y="9048092"/>
            <a:ext cx="1928813" cy="549007"/>
            <a:chOff x="7029447" y="3514725"/>
            <a:chExt cx="1285875" cy="54900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55DA09-A260-44A9-B1D9-FAC678AD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0D6225A-20C6-43EE-9E11-2D9FC1192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F11E7EE-ABBB-40C5-AD9F-7228BA656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AA5D5FF-9E03-4A84-8627-0E744F5F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651FB93C-0E00-38A9-EFBC-EAEA23D59F67}"/>
              </a:ext>
            </a:extLst>
          </p:cNvPr>
          <p:cNvSpPr txBox="1"/>
          <p:nvPr/>
        </p:nvSpPr>
        <p:spPr>
          <a:xfrm>
            <a:off x="1829639" y="2614724"/>
            <a:ext cx="12452009" cy="54792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schemeClr val="bg1"/>
                </a:solidFill>
              </a:rPr>
              <a:t>傳統隔間若要</a:t>
            </a:r>
            <a:r>
              <a:rPr lang="zh-TW" altLang="en-US" sz="4000" dirty="0">
                <a:solidFill>
                  <a:schemeClr val="bg1"/>
                </a:solidFill>
              </a:rPr>
              <a:t>升級隔音</a:t>
            </a:r>
            <a:r>
              <a:rPr lang="zh-TW" altLang="en-US" sz="2700" dirty="0">
                <a:solidFill>
                  <a:schemeClr val="bg1"/>
                </a:solidFill>
              </a:rPr>
              <a:t>，意味著辦公室要面臨粉塵、噪音和動線封閉。我們的系統讓未來的升級或維修（如增加</a:t>
            </a:r>
            <a:r>
              <a:rPr lang="zh-TW" altLang="en-US" sz="6000" dirty="0">
                <a:solidFill>
                  <a:schemeClr val="bg1"/>
                </a:solidFill>
              </a:rPr>
              <a:t>會議預約系統面板</a:t>
            </a:r>
            <a:r>
              <a:rPr lang="zh-TW" altLang="en-US" sz="2700" dirty="0">
                <a:solidFill>
                  <a:schemeClr val="bg1"/>
                </a:solidFill>
              </a:rPr>
              <a:t>）變成</a:t>
            </a:r>
            <a:r>
              <a:rPr lang="en-US" altLang="zh-TW" sz="2700" dirty="0">
                <a:solidFill>
                  <a:schemeClr val="bg1"/>
                </a:solidFill>
              </a:rPr>
              <a:t>『</a:t>
            </a:r>
            <a:r>
              <a:rPr lang="zh-TW" altLang="en-US" sz="2700" dirty="0">
                <a:solidFill>
                  <a:schemeClr val="bg1"/>
                </a:solidFill>
              </a:rPr>
              <a:t>模組化抽換</a:t>
            </a:r>
            <a:r>
              <a:rPr lang="en-US" altLang="zh-TW" sz="2700" dirty="0">
                <a:solidFill>
                  <a:schemeClr val="bg1"/>
                </a:solidFill>
              </a:rPr>
              <a:t>』</a:t>
            </a:r>
            <a:r>
              <a:rPr lang="zh-TW" altLang="en-US" sz="2700" dirty="0">
                <a:solidFill>
                  <a:schemeClr val="bg1"/>
                </a:solidFill>
              </a:rPr>
              <a:t>。</a:t>
            </a:r>
            <a:r>
              <a:rPr lang="zh-TW" altLang="en-US" sz="2700" b="1" dirty="0">
                <a:solidFill>
                  <a:schemeClr val="bg1"/>
                </a:solidFill>
              </a:rPr>
              <a:t>施工不影響日常營運，沒有粉塵污染</a:t>
            </a:r>
            <a:r>
              <a:rPr lang="zh-TW" altLang="en-US" sz="2700" dirty="0">
                <a:solidFill>
                  <a:schemeClr val="bg1"/>
                </a:solidFill>
              </a:rPr>
              <a:t>，這才是最高級的辦公室體驗。」</a:t>
            </a:r>
          </a:p>
        </p:txBody>
      </p:sp>
      <p:sp>
        <p:nvSpPr>
          <p:cNvPr id="13" name="AutoShape 2" descr="已產生圖像">
            <a:extLst>
              <a:ext uri="{FF2B5EF4-FFF2-40B4-BE49-F238E27FC236}">
                <a16:creationId xmlns:a16="http://schemas.microsoft.com/office/drawing/2014/main" id="{A0FD5B68-83D6-6CC4-D083-E31455303D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0233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A7D194-2BB9-AA69-A77A-D0A3BB34D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8364C74-7051-E6E3-BA42-0DEAB75BD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2419"/>
            <a:ext cx="16916400" cy="8162161"/>
          </a:xfrm>
          <a:prstGeom prst="rect">
            <a:avLst/>
          </a:prstGeom>
        </p:spPr>
      </p:pic>
      <p:sp>
        <p:nvSpPr>
          <p:cNvPr id="13" name="AutoShape 2" descr="已產生圖像">
            <a:extLst>
              <a:ext uri="{FF2B5EF4-FFF2-40B4-BE49-F238E27FC236}">
                <a16:creationId xmlns:a16="http://schemas.microsoft.com/office/drawing/2014/main" id="{7B4F33FF-1265-F554-AC7D-3216D6BCDD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2724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466E2-73B5-BDD8-0F15-6C4D4D421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3CA63E6-0048-81BF-88CB-8BB0DE6740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539"/>
          <a:stretch>
            <a:fillRect/>
          </a:stretch>
        </p:blipFill>
        <p:spPr>
          <a:xfrm>
            <a:off x="685800" y="685800"/>
            <a:ext cx="16916400" cy="8915400"/>
          </a:xfrm>
          <a:prstGeom prst="rect">
            <a:avLst/>
          </a:prstGeom>
        </p:spPr>
      </p:pic>
      <p:sp>
        <p:nvSpPr>
          <p:cNvPr id="13" name="AutoShape 2" descr="已產生圖像">
            <a:extLst>
              <a:ext uri="{FF2B5EF4-FFF2-40B4-BE49-F238E27FC236}">
                <a16:creationId xmlns:a16="http://schemas.microsoft.com/office/drawing/2014/main" id="{B1AB193A-39FC-FB84-C909-0C6F9FAB46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6409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6B480-8FA3-A89C-95CC-8CD1A3CF8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05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 descr="一張含有 文字, 字型, 螢幕擷取畫面, 平面設計 的圖片&#10;&#10;AI 產生的內容可能不正確。">
            <a:extLst>
              <a:ext uri="{FF2B5EF4-FFF2-40B4-BE49-F238E27FC236}">
                <a16:creationId xmlns:a16="http://schemas.microsoft.com/office/drawing/2014/main" id="{7716DA16-FE9C-0703-069C-6BE8D8364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260473"/>
            <a:ext cx="16357599" cy="5766052"/>
          </a:xfrm>
          <a:prstGeom prst="rect">
            <a:avLst/>
          </a:prstGeom>
        </p:spPr>
      </p:pic>
      <p:sp>
        <p:nvSpPr>
          <p:cNvPr id="13" name="AutoShape 2" descr="已產生圖像">
            <a:extLst>
              <a:ext uri="{FF2B5EF4-FFF2-40B4-BE49-F238E27FC236}">
                <a16:creationId xmlns:a16="http://schemas.microsoft.com/office/drawing/2014/main" id="{B5881E13-1718-A460-17E5-D9DD30AFCF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2358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C15CA3-6A09-5176-E642-B2F0E205E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9211177"/>
            <a:ext cx="9143995" cy="1066878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3113131"/>
            <a:ext cx="18073095" cy="6139960"/>
            <a:chOff x="1" y="2075420"/>
            <a:chExt cx="12048729" cy="409330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657216" y="1563906"/>
            <a:ext cx="4194692" cy="106687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889308" y="-1280992"/>
            <a:ext cx="822960" cy="549007"/>
            <a:chOff x="7029447" y="3514725"/>
            <a:chExt cx="1285875" cy="5490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2819134" y="9048092"/>
            <a:ext cx="1928813" cy="549007"/>
            <a:chOff x="7029447" y="3514725"/>
            <a:chExt cx="1285875" cy="54900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01599" y="746678"/>
            <a:ext cx="8517636" cy="85122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977959F-BCB9-27AC-304C-33C74E3AD09C}"/>
              </a:ext>
            </a:extLst>
          </p:cNvPr>
          <p:cNvSpPr txBox="1"/>
          <p:nvPr/>
        </p:nvSpPr>
        <p:spPr>
          <a:xfrm>
            <a:off x="909332" y="1358831"/>
            <a:ext cx="14466981" cy="82180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700" dirty="0">
                <a:solidFill>
                  <a:schemeClr val="bg1"/>
                </a:solidFill>
              </a:rPr>
              <a:t>我們的系統是</a:t>
            </a:r>
            <a:r>
              <a:rPr lang="zh-TW" altLang="en-US" sz="2700" b="1" dirty="0">
                <a:solidFill>
                  <a:schemeClr val="bg1"/>
                </a:solidFill>
              </a:rPr>
              <a:t>具備未來</a:t>
            </a:r>
            <a:r>
              <a:rPr lang="zh-TW" altLang="en-US" sz="6000" b="1" dirty="0">
                <a:solidFill>
                  <a:schemeClr val="bg1"/>
                </a:solidFill>
              </a:rPr>
              <a:t>擴充性的資產 </a:t>
            </a:r>
            <a:r>
              <a:rPr lang="en-US" altLang="zh-TW" sz="2700" b="1" dirty="0">
                <a:solidFill>
                  <a:schemeClr val="bg1"/>
                </a:solidFill>
              </a:rPr>
              <a:t>(Future-proof Asset)</a:t>
            </a:r>
            <a:r>
              <a:rPr lang="zh-TW" altLang="en-US" sz="2700" dirty="0">
                <a:solidFill>
                  <a:schemeClr val="bg1"/>
                </a:solidFill>
              </a:rPr>
              <a:t>。當您未來從</a:t>
            </a:r>
            <a:r>
              <a:rPr lang="zh-TW" altLang="en-US" sz="4000" b="1" dirty="0">
                <a:solidFill>
                  <a:schemeClr val="bg1"/>
                </a:solidFill>
              </a:rPr>
              <a:t>單層升級為雙層時</a:t>
            </a:r>
            <a:r>
              <a:rPr lang="zh-TW" altLang="en-US" sz="2700" dirty="0">
                <a:solidFill>
                  <a:schemeClr val="bg1"/>
                </a:solidFill>
              </a:rPr>
              <a:t>，</a:t>
            </a:r>
            <a:r>
              <a:rPr lang="zh-TW" altLang="en-US" sz="8000" b="1" dirty="0">
                <a:solidFill>
                  <a:schemeClr val="bg1"/>
                </a:solidFill>
              </a:rPr>
              <a:t>零拆除</a:t>
            </a:r>
            <a:r>
              <a:rPr lang="zh-TW" altLang="en-US" sz="2700" b="1" dirty="0">
                <a:solidFill>
                  <a:schemeClr val="bg1"/>
                </a:solidFill>
              </a:rPr>
              <a:t>、</a:t>
            </a:r>
            <a:r>
              <a:rPr lang="zh-TW" altLang="en-US" sz="6000" b="1" dirty="0">
                <a:solidFill>
                  <a:schemeClr val="bg1"/>
                </a:solidFill>
              </a:rPr>
              <a:t>零廢棄物</a:t>
            </a:r>
            <a:r>
              <a:rPr lang="zh-TW" altLang="en-US" sz="2700" dirty="0">
                <a:solidFill>
                  <a:schemeClr val="bg1"/>
                </a:solidFill>
              </a:rPr>
              <a:t>，完美契合貴公司的 </a:t>
            </a:r>
            <a:r>
              <a:rPr lang="en-US" altLang="zh-TW" sz="6600" b="1" dirty="0">
                <a:solidFill>
                  <a:schemeClr val="bg1"/>
                </a:solidFill>
              </a:rPr>
              <a:t>ESG </a:t>
            </a:r>
            <a:r>
              <a:rPr lang="zh-TW" altLang="en-US" sz="6600" b="1" dirty="0">
                <a:solidFill>
                  <a:schemeClr val="bg1"/>
                </a:solidFill>
              </a:rPr>
              <a:t>減碳目標</a:t>
            </a:r>
            <a:r>
              <a:rPr lang="zh-TW" altLang="en-US" sz="2700" dirty="0">
                <a:solidFill>
                  <a:schemeClr val="bg1"/>
                </a:solidFill>
              </a:rPr>
              <a:t>，且將未來的升級成本降到最低。</a:t>
            </a:r>
          </a:p>
        </p:txBody>
      </p:sp>
      <p:sp>
        <p:nvSpPr>
          <p:cNvPr id="13" name="AutoShape 2" descr="已產生圖像">
            <a:extLst>
              <a:ext uri="{FF2B5EF4-FFF2-40B4-BE49-F238E27FC236}">
                <a16:creationId xmlns:a16="http://schemas.microsoft.com/office/drawing/2014/main" id="{B45A705C-9C17-E462-9FC3-740818F913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5930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9AA948-C157-184A-D06C-7BB6CD8FB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AC3FFC4-54B5-5B7D-0341-5FC19185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8" b="-1"/>
          <a:stretch>
            <a:fillRect/>
          </a:stretch>
        </p:blipFill>
        <p:spPr>
          <a:xfrm>
            <a:off x="685800" y="685800"/>
            <a:ext cx="16916400" cy="8915400"/>
          </a:xfrm>
          <a:prstGeom prst="rect">
            <a:avLst/>
          </a:prstGeom>
        </p:spPr>
      </p:pic>
      <p:sp>
        <p:nvSpPr>
          <p:cNvPr id="13" name="AutoShape 2" descr="已產生圖像">
            <a:extLst>
              <a:ext uri="{FF2B5EF4-FFF2-40B4-BE49-F238E27FC236}">
                <a16:creationId xmlns:a16="http://schemas.microsoft.com/office/drawing/2014/main" id="{235B5548-F369-EC95-2A70-6C288665CB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0109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5980E6-2773-C920-591D-B7D23C9CF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FBE5CA6-E338-14E8-8951-882A89FB6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39"/>
          <a:stretch>
            <a:fillRect/>
          </a:stretch>
        </p:blipFill>
        <p:spPr>
          <a:xfrm>
            <a:off x="685800" y="685800"/>
            <a:ext cx="16916400" cy="8915400"/>
          </a:xfrm>
          <a:prstGeom prst="rect">
            <a:avLst/>
          </a:prstGeom>
        </p:spPr>
      </p:pic>
      <p:sp>
        <p:nvSpPr>
          <p:cNvPr id="13" name="AutoShape 2" descr="已產生圖像">
            <a:extLst>
              <a:ext uri="{FF2B5EF4-FFF2-40B4-BE49-F238E27FC236}">
                <a16:creationId xmlns:a16="http://schemas.microsoft.com/office/drawing/2014/main" id="{A883F798-3FCD-1FE1-287C-8A018E8EAB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472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565A70-32A7-D615-C691-AE47894A5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3073C73-CAF5-78DD-A2BF-7C410091A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36" y="685800"/>
            <a:ext cx="15437928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80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7F49A-0170-5EBE-3A91-55498C726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26309" y="2126307"/>
            <a:ext cx="10313727" cy="6061116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7743" y="3990710"/>
            <a:ext cx="6533391" cy="605790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71323" y="2457128"/>
            <a:ext cx="10286358" cy="5372102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21033" y="1801968"/>
            <a:ext cx="7212453" cy="61329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9BED8FA-ACBE-9CAE-0888-58CCFC7393AF}"/>
              </a:ext>
            </a:extLst>
          </p:cNvPr>
          <p:cNvSpPr txBox="1"/>
          <p:nvPr/>
        </p:nvSpPr>
        <p:spPr>
          <a:xfrm>
            <a:off x="990061" y="4150659"/>
            <a:ext cx="4321242" cy="4607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spc="-210">
                <a:solidFill>
                  <a:srgbClr val="FFFFFF"/>
                </a:solidFill>
                <a:latin typeface="+mj-lt"/>
                <a:ea typeface="+mj-ea"/>
                <a:cs typeface="+mj-cs"/>
                <a:sym typeface="Tenor Sans"/>
              </a:rPr>
              <a:t>TRL Acoustic Partition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4659551-A949-A719-C093-6D6F1EE37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498" y="1345908"/>
            <a:ext cx="13484785" cy="76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8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1000E-C8D0-93FB-B5FA-A5EEFB9C6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C750ABBA-6CFB-D094-3B24-56370495A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3EE9DEC-8AB0-9E83-BAC7-16ABA13CE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55A04AD-F0E5-1737-6931-E26CCAE25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3113131"/>
            <a:ext cx="18073095" cy="6139960"/>
            <a:chOff x="1" y="2075420"/>
            <a:chExt cx="12048729" cy="409330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DD994F9-77FF-541A-7A7F-8CD3EAB2A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B866D87-6D76-2FD1-A26F-CDACB24B6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31C11A5-36C2-1082-5160-E74868144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D39D311-4D26-FBC5-39B2-6B6983636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7222720-3AE3-66CC-327A-F3FE165F9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56BCC7B-8B5A-E0D2-B470-B28C49351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8476900A-EE58-07F8-5515-5AF6F7D366AE}"/>
              </a:ext>
            </a:extLst>
          </p:cNvPr>
          <p:cNvSpPr txBox="1"/>
          <p:nvPr/>
        </p:nvSpPr>
        <p:spPr>
          <a:xfrm>
            <a:off x="946482" y="-1844295"/>
            <a:ext cx="8723476" cy="405302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spc="-21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enor Sans"/>
              </a:rPr>
              <a:t>TRL Acoustic Partition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05D4B75-9244-5635-0669-0B3103D56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9211177"/>
            <a:ext cx="9143995" cy="1066878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08EE6B7-88F8-7D30-5BF3-B62D1BD52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200000">
            <a:off x="10555886" y="3844223"/>
            <a:ext cx="4598865" cy="459886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C9E4F0F-4C32-94C1-81F1-E8291C7C0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657219" y="1563908"/>
            <a:ext cx="4194692" cy="106687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5B6034F-E65D-13DA-EB83-80418D7DD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889308" y="-1280992"/>
            <a:ext cx="822960" cy="549007"/>
            <a:chOff x="7029447" y="3514725"/>
            <a:chExt cx="1285875" cy="549007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08171E3-DE8E-F7E3-EE17-4FF4348B6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470B63A-4C77-FD78-6852-008DAA07E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A30DE16-8385-CDF1-0565-B988531A1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C0B8576-197C-DF9E-CB88-4BD1BCCC7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AAA3D54F-5231-419B-7A1B-8FC7868F5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4190912" y="3852104"/>
            <a:ext cx="2072411" cy="2072411"/>
          </a:xfrm>
          <a:prstGeom prst="ellipse">
            <a:avLst/>
          </a:prstGeom>
          <a:noFill/>
          <a:ln w="31750">
            <a:gradFill>
              <a:gsLst>
                <a:gs pos="0">
                  <a:schemeClr val="tx2">
                    <a:lumMod val="60000"/>
                    <a:lumOff val="40000"/>
                    <a:alpha val="20000"/>
                  </a:schemeClr>
                </a:gs>
                <a:gs pos="100000">
                  <a:schemeClr val="tx2">
                    <a:lumMod val="50000"/>
                    <a:alpha val="2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B8B58CC-0706-CA16-7A86-9E473A15C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0116169" y="1346238"/>
            <a:ext cx="304800" cy="644652"/>
            <a:chOff x="215328" y="-46937"/>
            <a:chExt cx="304800" cy="2773841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99BADBB-DC2E-9308-9F06-438149350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A20A36C-5E2A-4FE0-68C9-AE884C9A8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BB9F57F-E306-5008-9FB1-7F1C93B51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6E07FBC-D1C4-C57C-0E5A-DD9383029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72BDF6-A4E8-934D-397B-6AA4E68C8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815917" y="5660552"/>
            <a:ext cx="1928812" cy="549007"/>
            <a:chOff x="7029447" y="3514725"/>
            <a:chExt cx="1285875" cy="54900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C51D31B-78C5-39DE-A419-13FD5DD9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49F202D-8F5B-20B4-E6BC-72C34E05A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BAE8BC5-FC85-589D-2054-2D3D30123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753495F-3696-42A6-9B79-835A73F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D1E7A2C-42CB-EAE4-3A88-2A3A72F17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2819134" y="9048092"/>
            <a:ext cx="1928813" cy="549007"/>
            <a:chOff x="7029447" y="3514725"/>
            <a:chExt cx="1285875" cy="54900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62B1802-16FE-7EC2-7D42-505A769F5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E1EEAF5-57F1-9DAD-8911-62C194488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E21490B-4CEA-AC4A-2795-A4E2F1D8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88415D6-D06E-3040-9FD2-7854BC4ED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EC89BC32-4580-79C1-5334-0985B3904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37" y="2761402"/>
            <a:ext cx="17302154" cy="6185520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1F2D3EC4-24B1-B11E-0523-5B42F0C4E80B}"/>
              </a:ext>
            </a:extLst>
          </p:cNvPr>
          <p:cNvGrpSpPr/>
          <p:nvPr/>
        </p:nvGrpSpPr>
        <p:grpSpPr>
          <a:xfrm>
            <a:off x="13965015" y="-236193"/>
            <a:ext cx="2399936" cy="4037275"/>
            <a:chOff x="0" y="0"/>
            <a:chExt cx="947381" cy="1593725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6800676-20D2-6CE5-4651-A81366E27A1F}"/>
                </a:ext>
              </a:extLst>
            </p:cNvPr>
            <p:cNvSpPr/>
            <p:nvPr/>
          </p:nvSpPr>
          <p:spPr>
            <a:xfrm>
              <a:off x="0" y="0"/>
              <a:ext cx="947381" cy="1593725"/>
            </a:xfrm>
            <a:custGeom>
              <a:avLst/>
              <a:gdLst/>
              <a:ahLst/>
              <a:cxnLst/>
              <a:rect l="l" t="t" r="r" b="b"/>
              <a:pathLst>
                <a:path w="947381" h="1593725">
                  <a:moveTo>
                    <a:pt x="0" y="0"/>
                  </a:moveTo>
                  <a:lnTo>
                    <a:pt x="947381" y="0"/>
                  </a:lnTo>
                  <a:lnTo>
                    <a:pt x="94738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l="-46" r="-46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709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199" y="965202"/>
            <a:ext cx="16357600" cy="8356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9232A5F-7E11-D37B-06FF-F0E54F0EE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70" y="1409700"/>
            <a:ext cx="16077058" cy="70739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F4B4D9-B6C1-809C-B275-75B0B7415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8287998" cy="10287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6"/>
            <a:ext cx="18288000" cy="960387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994581" y="-3980885"/>
            <a:ext cx="10287002" cy="18248769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142144" y="0"/>
            <a:ext cx="9144002" cy="10287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-4"/>
            <a:ext cx="18274306" cy="1030788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81569" y="6073"/>
            <a:ext cx="15324864" cy="709356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E95E32-8E75-4074-D7CC-9348C3398543}"/>
              </a:ext>
            </a:extLst>
          </p:cNvPr>
          <p:cNvSpPr txBox="1"/>
          <p:nvPr/>
        </p:nvSpPr>
        <p:spPr>
          <a:xfrm>
            <a:off x="3033213" y="2662789"/>
            <a:ext cx="12221570" cy="4621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45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「大部分的廠商，您買單層，他就是給您極限只有單層的骨架。我們提供的是</a:t>
            </a:r>
            <a:r>
              <a:rPr lang="en-US" altLang="zh-TW" sz="45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『</a:t>
            </a:r>
            <a:r>
              <a:rPr lang="zh-TW" altLang="en-US" sz="45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雙層系統的降規使用</a:t>
            </a:r>
            <a:r>
              <a:rPr lang="en-US" altLang="zh-TW" sz="45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』</a:t>
            </a:r>
            <a:r>
              <a:rPr lang="zh-TW" altLang="en-US" sz="45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。這代表門框深度（</a:t>
            </a:r>
            <a:r>
              <a:rPr lang="en-US" altLang="zh-TW" sz="45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108mm</a:t>
            </a:r>
            <a:r>
              <a:rPr lang="zh-TW" altLang="en-US" sz="45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）、五金鉸鏈的承重力、甚至雙層膠條（</a:t>
            </a:r>
            <a:r>
              <a:rPr lang="en-US" altLang="zh-TW" sz="45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Feather Seal</a:t>
            </a:r>
            <a:r>
              <a:rPr lang="zh-TW" altLang="en-US" sz="45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）的氣密性，我們在第一天就全部給足。這不是單純的隔間工程，這是一項保有最大彈性的戰略投資。」</a:t>
            </a:r>
            <a:endParaRPr lang="en-US" altLang="zh-TW" sz="4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1883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A41A95-519B-E541-3B44-12D20B388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D9AA3A5-2E38-3E36-6B9C-16149B589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238" y="20349"/>
            <a:ext cx="12018373" cy="102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8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871F4-1AC0-0D70-79EA-1112EDF22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0E831ECB-6B3D-171A-04E1-064B95E7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23CDC71-AF11-0DA6-279F-7CB507348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8287998" cy="10287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7838C47-3A1F-B6B0-F78F-370CC4780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6"/>
            <a:ext cx="18288000" cy="960387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635B946-ADE2-8AB8-2C98-734529F47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994581" y="-3980885"/>
            <a:ext cx="10287002" cy="18248769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5E4BD72-CA57-EE0C-643D-E455D7351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142144" y="0"/>
            <a:ext cx="9144002" cy="10287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20465D2-838B-9838-14AD-35E02833E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-4"/>
            <a:ext cx="18274306" cy="1030788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CB425AC2-F050-6002-F22C-5A1F9445B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81569" y="6073"/>
            <a:ext cx="15324864" cy="709356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F41DA32-4716-2AC8-19BE-A96B67925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032" y="-42414"/>
            <a:ext cx="11767932" cy="103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37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283</Words>
  <Application>Microsoft Macintosh PowerPoint</Application>
  <PresentationFormat>自訂</PresentationFormat>
  <Paragraphs>9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3" baseType="lpstr">
      <vt:lpstr>Clear Sans Bold</vt:lpstr>
      <vt:lpstr>Clear Sans</vt:lpstr>
      <vt:lpstr>Tenor Sans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簡報 - 具備「未來擴充性」的頂級聲學隔間系統</dc:title>
  <dc:description>簡報 - 具備「未來擴充性」的頂級聲學隔間系統</dc:description>
  <cp:lastModifiedBy>ft t</cp:lastModifiedBy>
  <cp:revision>2</cp:revision>
  <dcterms:created xsi:type="dcterms:W3CDTF">2006-08-16T00:00:00Z</dcterms:created>
  <dcterms:modified xsi:type="dcterms:W3CDTF">2026-03-10T06:07:46Z</dcterms:modified>
  <dc:identifier>DAHDcBGbvHc</dc:identifier>
</cp:coreProperties>
</file>